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7" r:id="rId6"/>
    <p:sldId id="258" r:id="rId7"/>
    <p:sldId id="259" r:id="rId8"/>
    <p:sldId id="261" r:id="rId9"/>
    <p:sldId id="260" r:id="rId10"/>
    <p:sldId id="269" r:id="rId11"/>
    <p:sldId id="267" r:id="rId12"/>
    <p:sldId id="265"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00"/>
    <a:srgbClr val="F2D2A9"/>
    <a:srgbClr val="F5D5AC"/>
    <a:srgbClr val="850F0F"/>
    <a:srgbClr val="4AA3BB"/>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793" autoAdjust="0"/>
  </p:normalViewPr>
  <p:slideViewPr>
    <p:cSldViewPr snapToGrid="0">
      <p:cViewPr varScale="1">
        <p:scale>
          <a:sx n="78" d="100"/>
          <a:sy n="78" d="100"/>
        </p:scale>
        <p:origin x="86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of all, I would like to start by introducing myself and welcoming everyone. My name is Arda Erbil and I’m a student in Centennial College. Today I will be talking about how anti-COVID19 prevention technologies and monitoring solutions has changed workplaces, along with their employees and employers. Not to forget, I will talk about possible actions that could reduce this effect(s).</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137358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10) To prevent privacy abuse in the future, industry needs universal monitoring standards. Standards that companies can’t alter and employee privacies that can’t be abused. Most importantly, employees should have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right</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express themselves and make propositions whilst these standards are being set.</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10</a:t>
            </a:fld>
            <a:endParaRPr lang="en-US" dirty="0"/>
          </a:p>
        </p:txBody>
      </p:sp>
    </p:spTree>
    <p:extLst>
      <p:ext uri="{BB962C8B-B14F-4D97-AF65-F5344CB8AC3E}">
        <p14:creationId xmlns:p14="http://schemas.microsoft.com/office/powerpoint/2010/main" val="96707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about you, what are your experiences in a monitored workplace?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11</a:t>
            </a:fld>
            <a:endParaRPr lang="en-US" dirty="0"/>
          </a:p>
        </p:txBody>
      </p:sp>
    </p:spTree>
    <p:extLst>
      <p:ext uri="{BB962C8B-B14F-4D97-AF65-F5344CB8AC3E}">
        <p14:creationId xmlns:p14="http://schemas.microsoft.com/office/powerpoint/2010/main" val="289503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As we all know, the COVID-19 pandemic has changed our lives drastically. Naturally, workplaces took and our daily routines took a big hit. Imagine waking up to only see that people at your work wearing masks, and keeping their distance from the others. As you can tell, this already shows how the dynamics of a workplace has changed, even though we have gotten used to it progressively. </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95784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these measures weren’t enough. Step by step, new prevention technologies and monitoring solutions were introduced to the workplaces. Surveillance cameras with face recognition capabilities, network scanning technologies that can read your private messages. The list goes on. You may ask: “Some of these aren’t even related with pandemic prevention solutions. Why are these technologies are being used?”. </a:t>
            </a: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320811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Pandemic was one of the main reasons why monitoring technologies were introduced however, that doesn’t mean that they weren’t being used in the industry. For example, these technologies are common in finance sector, as companies are legally required counteract any potential insider trading. But it is safe to say that pandemic has significantly accelerated the implementation of this process.</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dirty="0"/>
          </a:p>
        </p:txBody>
      </p:sp>
    </p:spTree>
    <p:extLst>
      <p:ext uri="{BB962C8B-B14F-4D97-AF65-F5344CB8AC3E}">
        <p14:creationId xmlns:p14="http://schemas.microsoft.com/office/powerpoint/2010/main" val="1260738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As companies adapted these technologies, employers realized how convenient these solutions were. Afterall, these monitoring technologies are for improving employee productivity, right? They could monitor number of mails sent, documents that has been processed and amount of time spent. </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dirty="0"/>
          </a:p>
        </p:txBody>
      </p:sp>
    </p:spTree>
    <p:extLst>
      <p:ext uri="{BB962C8B-B14F-4D97-AF65-F5344CB8AC3E}">
        <p14:creationId xmlns:p14="http://schemas.microsoft.com/office/powerpoint/2010/main" val="319890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Companies started abusing these technologies and things took a big turn. Within time, employers were able to view employees’ private messages. Screenshots from their devices and the context of %95 of what they do with the help of AI. A government agency has even requested a face tracking software, but the technology provider denied as it was the “red-line”. </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6</a:t>
            </a:fld>
            <a:endParaRPr lang="en-US" dirty="0"/>
          </a:p>
        </p:txBody>
      </p:sp>
    </p:spTree>
    <p:extLst>
      <p:ext uri="{BB962C8B-B14F-4D97-AF65-F5344CB8AC3E}">
        <p14:creationId xmlns:p14="http://schemas.microsoft.com/office/powerpoint/2010/main" val="208457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7 Eventually, this maltreated monitoring concept backfired. The ideology that was supposed to increase efficiency has decreased workplace productivity. Some employee morale’s were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so much hurt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they lost their motivation. </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7</a:t>
            </a:fld>
            <a:endParaRPr lang="en-US" dirty="0"/>
          </a:p>
        </p:txBody>
      </p:sp>
    </p:spTree>
    <p:extLst>
      <p:ext uri="{BB962C8B-B14F-4D97-AF65-F5344CB8AC3E}">
        <p14:creationId xmlns:p14="http://schemas.microsoft.com/office/powerpoint/2010/main" val="265577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8 Now, the punchline.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can’t change the fact that these technologies are deep inside the industry at this point.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At this rate, these technologies will become a part of the future workplaces. As much as employees’ are affected by this, these tools still come in handy to the employers.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8</a:t>
            </a:fld>
            <a:endParaRPr lang="en-US" dirty="0"/>
          </a:p>
        </p:txBody>
      </p:sp>
    </p:spTree>
    <p:extLst>
      <p:ext uri="{BB962C8B-B14F-4D97-AF65-F5344CB8AC3E}">
        <p14:creationId xmlns:p14="http://schemas.microsoft.com/office/powerpoint/2010/main" val="1103471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effectLst/>
                <a:latin typeface="Calibri" panose="020F0502020204030204" pitchFamily="34" charset="0"/>
                <a:ea typeface="Calibri" panose="020F0502020204030204" pitchFamily="34" charset="0"/>
                <a:cs typeface="Times New Roman" panose="02020603050405020304" pitchFamily="18" charset="0"/>
              </a:rPr>
              <a:t>If these surveillance systems are still so controversial, how companies are going to establish a healthy work environment?  It is obvious that things aren’t going to change in a snap of a finger. This is the part where employees stand up for their rights. </a:t>
            </a:r>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9</a:t>
            </a:fld>
            <a:endParaRPr lang="en-US" dirty="0"/>
          </a:p>
        </p:txBody>
      </p:sp>
    </p:spTree>
    <p:extLst>
      <p:ext uri="{BB962C8B-B14F-4D97-AF65-F5344CB8AC3E}">
        <p14:creationId xmlns:p14="http://schemas.microsoft.com/office/powerpoint/2010/main" val="3171838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12/12/2021</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12/12/2021</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12/12/2021</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12/12/2021</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12/12/2021</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12/12/2021</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bbc.com/news/explainers-5157168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www.inc.com/rhett-power/10-reasons-why-it-is-important-create-a-happy-workplace.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izneo.com/blog/7-claves-del-trabajo-colaborativ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navexglobal.com/blog/article/post-covid-workplace-what-employers-should-exp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macleans.ca/work/the-workplace-of-the-future-will-probably-remain-under-surveilla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phys.org/news/2021-06-pressure-office-employees-anxiou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mpmonitor.com/blog/workplace-monitoring-laws-of-different-countries/" TargetMode="External"/><Relationship Id="rId4" Type="http://schemas.openxmlformats.org/officeDocument/2006/relationships/image" Target="../media/image6.jfi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businessnewsdaily.com/6685-employee-monitoring-privac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corporatewellnessmagazine.com/article/strategies-address-employee-stress" TargetMode="Externa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www.lawyer-monthly.com/2019/09/surveillance-at-work-how-far-is-too-fa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73172" y="695569"/>
            <a:ext cx="7659486" cy="2198460"/>
          </a:xfrm>
        </p:spPr>
        <p:txBody>
          <a:bodyPr/>
          <a:lstStyle/>
          <a:p>
            <a:r>
              <a:rPr lang="en-US" dirty="0" err="1"/>
              <a:t>WoRKplace</a:t>
            </a:r>
            <a:r>
              <a:rPr lang="en-US" dirty="0"/>
              <a:t> surveillance</a:t>
            </a:r>
            <a:br>
              <a:rPr lang="en-US" dirty="0"/>
            </a:br>
            <a:r>
              <a:rPr lang="en-US" dirty="0"/>
              <a:t>under</a:t>
            </a:r>
            <a:br>
              <a:rPr lang="en-US" dirty="0"/>
            </a:br>
            <a:r>
              <a:rPr lang="en-US" dirty="0"/>
              <a:t>covid-19</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693683" y="3343671"/>
            <a:ext cx="2952599" cy="1781642"/>
          </a:xfrm>
        </p:spPr>
        <p:txBody>
          <a:bodyPr/>
          <a:lstStyle/>
          <a:p>
            <a:r>
              <a:rPr lang="en-US" dirty="0"/>
              <a:t>Hasan Arda Erbil</a:t>
            </a:r>
          </a:p>
        </p:txBody>
      </p:sp>
      <p:pic>
        <p:nvPicPr>
          <p:cNvPr id="6" name="Picture Placeholder 5" descr="A person sitting at a table looking at a computer screen&#10;&#10;Description automatically generated with low confidence">
            <a:extLst>
              <a:ext uri="{FF2B5EF4-FFF2-40B4-BE49-F238E27FC236}">
                <a16:creationId xmlns:a16="http://schemas.microsoft.com/office/drawing/2014/main" id="{21CD49D1-BFF0-4E70-9D3C-5DF75D6077A9}"/>
              </a:ext>
            </a:extLst>
          </p:cNvPr>
          <p:cNvPicPr>
            <a:picLocks noGrp="1" noChangeAspect="1"/>
          </p:cNvPicPr>
          <p:nvPr>
            <p:ph type="pic" sz="quarter" idx="10"/>
          </p:nvPr>
        </p:nvPicPr>
        <p:blipFill>
          <a:blip r:embed="rId3"/>
          <a:srcRect l="15117" r="15117"/>
          <a:stretch>
            <a:fillRect/>
          </a:stretch>
        </p:blipFill>
        <p:spPr/>
      </p:pic>
      <p:sp>
        <p:nvSpPr>
          <p:cNvPr id="7" name="TextBox 6">
            <a:extLst>
              <a:ext uri="{FF2B5EF4-FFF2-40B4-BE49-F238E27FC236}">
                <a16:creationId xmlns:a16="http://schemas.microsoft.com/office/drawing/2014/main" id="{DBB82DCC-9EDE-43E1-A215-9D6A60BA83DC}"/>
              </a:ext>
            </a:extLst>
          </p:cNvPr>
          <p:cNvSpPr txBox="1"/>
          <p:nvPr/>
        </p:nvSpPr>
        <p:spPr>
          <a:xfrm rot="17055487">
            <a:off x="1794853" y="4587109"/>
            <a:ext cx="4704862" cy="215444"/>
          </a:xfrm>
          <a:prstGeom prst="rect">
            <a:avLst/>
          </a:prstGeom>
          <a:noFill/>
        </p:spPr>
        <p:txBody>
          <a:bodyPr wrap="square" rtlCol="0">
            <a:spAutoFit/>
          </a:bodyPr>
          <a:lstStyle/>
          <a:p>
            <a:pPr algn="l"/>
            <a:r>
              <a:rPr lang="en-US" sz="800" dirty="0">
                <a:hlinkClick r:id="rId4"/>
              </a:rPr>
              <a:t>What are the rules on workplace surveillance? - BBC News</a:t>
            </a: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id="{94B848DE-8669-4560-8430-6CB3E817D582}"/>
              </a:ext>
            </a:extLst>
          </p:cNvPr>
          <p:cNvSpPr>
            <a:spLocks noGrp="1"/>
          </p:cNvSpPr>
          <p:nvPr>
            <p:ph type="dt" sz="half" idx="10"/>
          </p:nvPr>
        </p:nvSpPr>
        <p:spPr>
          <a:xfrm>
            <a:off x="381000" y="6356350"/>
            <a:ext cx="1730829" cy="365125"/>
          </a:xfrm>
        </p:spPr>
        <p:txBody>
          <a:bodyPr/>
          <a:lstStyle/>
          <a:p>
            <a:pPr>
              <a:spcAft>
                <a:spcPts val="600"/>
              </a:spcAft>
            </a:pPr>
            <a:fld id="{A4486D74-B37B-F546-968B-4AC3E7616DD3}" type="datetime1">
              <a:rPr lang="en-US" smtClean="0"/>
              <a:pPr>
                <a:spcAft>
                  <a:spcPts val="600"/>
                </a:spcAft>
              </a:pPr>
              <a:t>12/12/2021</a:t>
            </a:fld>
            <a:endParaRPr lang="en-US"/>
          </a:p>
        </p:txBody>
      </p:sp>
      <p:sp>
        <p:nvSpPr>
          <p:cNvPr id="14" name="Footer Placeholder 2">
            <a:extLst>
              <a:ext uri="{FF2B5EF4-FFF2-40B4-BE49-F238E27FC236}">
                <a16:creationId xmlns:a16="http://schemas.microsoft.com/office/drawing/2014/main" id="{174AA898-133F-41DA-B30F-5DA117569509}"/>
              </a:ext>
            </a:extLst>
          </p:cNvPr>
          <p:cNvSpPr>
            <a:spLocks noGrp="1"/>
          </p:cNvSpPr>
          <p:nvPr>
            <p:ph type="ftr" sz="quarter" idx="11"/>
          </p:nvPr>
        </p:nvSpPr>
        <p:spPr>
          <a:xfrm>
            <a:off x="4038600" y="6356350"/>
            <a:ext cx="4114800" cy="365125"/>
          </a:xfrm>
        </p:spPr>
        <p:txBody>
          <a:bodyPr/>
          <a:lstStyle/>
          <a:p>
            <a:pPr>
              <a:spcAft>
                <a:spcPts val="600"/>
              </a:spcAft>
            </a:pPr>
            <a:r>
              <a:rPr lang="en-US" dirty="0"/>
              <a:t>WORKPLACE SURVEILLANCE</a:t>
            </a:r>
          </a:p>
        </p:txBody>
      </p:sp>
      <p:sp>
        <p:nvSpPr>
          <p:cNvPr id="16" name="Slide Number Placeholder 3">
            <a:extLst>
              <a:ext uri="{FF2B5EF4-FFF2-40B4-BE49-F238E27FC236}">
                <a16:creationId xmlns:a16="http://schemas.microsoft.com/office/drawing/2014/main" id="{8D9C27F8-DB56-4202-9A28-C1CFBB09910C}"/>
              </a:ext>
            </a:extLst>
          </p:cNvPr>
          <p:cNvSpPr>
            <a:spLocks noGrp="1"/>
          </p:cNvSpPr>
          <p:nvPr>
            <p:ph type="sldNum" sz="quarter" idx="12"/>
          </p:nvPr>
        </p:nvSpPr>
        <p:spPr>
          <a:xfrm>
            <a:off x="10271342" y="6356350"/>
            <a:ext cx="1539658" cy="365125"/>
          </a:xfrm>
        </p:spPr>
        <p:txBody>
          <a:bodyPr/>
          <a:lstStyle/>
          <a:p>
            <a:pPr>
              <a:spcAft>
                <a:spcPts val="600"/>
              </a:spcAft>
            </a:pPr>
            <a:fld id="{294A09A9-5501-47C1-A89A-A340965A2BE2}"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693683" y="879635"/>
            <a:ext cx="6192892" cy="1198179"/>
          </a:xfrm>
        </p:spPr>
        <p:txBody>
          <a:bodyPr wrap="square" anchor="ctr">
            <a:normAutofit/>
          </a:bodyPr>
          <a:lstStyle/>
          <a:p>
            <a:r>
              <a:rPr lang="en-US" dirty="0"/>
              <a:t>NEW STANDARTS</a:t>
            </a:r>
          </a:p>
        </p:txBody>
      </p:sp>
      <p:pic>
        <p:nvPicPr>
          <p:cNvPr id="7" name="Picture Placeholder 6" descr="A picture containing person, indoor&#10;&#10;Description automatically generated">
            <a:extLst>
              <a:ext uri="{FF2B5EF4-FFF2-40B4-BE49-F238E27FC236}">
                <a16:creationId xmlns:a16="http://schemas.microsoft.com/office/drawing/2014/main" id="{89FF6266-F0BD-4C9A-AA16-1C970336D2DB}"/>
              </a:ext>
            </a:extLst>
          </p:cNvPr>
          <p:cNvPicPr>
            <a:picLocks noGrp="1" noChangeAspect="1"/>
          </p:cNvPicPr>
          <p:nvPr>
            <p:ph sz="quarter" idx="13"/>
          </p:nvPr>
        </p:nvPicPr>
        <p:blipFill rotWithShape="1">
          <a:blip r:embed="rId3"/>
          <a:srcRect t="20544" r="-2" b="25305"/>
          <a:stretch/>
        </p:blipFill>
        <p:spPr>
          <a:xfrm>
            <a:off x="693738" y="2705425"/>
            <a:ext cx="10745787" cy="3273100"/>
          </a:xfrm>
          <a:noFill/>
        </p:spPr>
      </p:pic>
      <p:sp>
        <p:nvSpPr>
          <p:cNvPr id="8" name="TextBox 7">
            <a:extLst>
              <a:ext uri="{FF2B5EF4-FFF2-40B4-BE49-F238E27FC236}">
                <a16:creationId xmlns:a16="http://schemas.microsoft.com/office/drawing/2014/main" id="{1619D503-2D0F-4D3B-A032-B5FD9B46D1BE}"/>
              </a:ext>
            </a:extLst>
          </p:cNvPr>
          <p:cNvSpPr txBox="1"/>
          <p:nvPr/>
        </p:nvSpPr>
        <p:spPr>
          <a:xfrm>
            <a:off x="7241310" y="1155558"/>
            <a:ext cx="3526488" cy="646331"/>
          </a:xfrm>
          <a:prstGeom prst="rect">
            <a:avLst/>
          </a:prstGeom>
          <a:noFill/>
        </p:spPr>
        <p:txBody>
          <a:bodyPr wrap="square" rtlCol="0">
            <a:spAutoFit/>
          </a:bodyPr>
          <a:lstStyle/>
          <a:p>
            <a:r>
              <a:rPr lang="en-US" dirty="0"/>
              <a:t>Humane and privacy-respecting solutions</a:t>
            </a:r>
          </a:p>
        </p:txBody>
      </p:sp>
      <p:sp>
        <p:nvSpPr>
          <p:cNvPr id="9" name="TextBox 8">
            <a:extLst>
              <a:ext uri="{FF2B5EF4-FFF2-40B4-BE49-F238E27FC236}">
                <a16:creationId xmlns:a16="http://schemas.microsoft.com/office/drawing/2014/main" id="{E9602EBE-C70B-4F9F-B198-4B4921F2410D}"/>
              </a:ext>
            </a:extLst>
          </p:cNvPr>
          <p:cNvSpPr txBox="1"/>
          <p:nvPr/>
        </p:nvSpPr>
        <p:spPr>
          <a:xfrm>
            <a:off x="3601278" y="5765670"/>
            <a:ext cx="4989444" cy="246221"/>
          </a:xfrm>
          <a:prstGeom prst="rect">
            <a:avLst/>
          </a:prstGeom>
          <a:noFill/>
        </p:spPr>
        <p:txBody>
          <a:bodyPr wrap="square" rtlCol="0">
            <a:spAutoFit/>
          </a:bodyPr>
          <a:lstStyle/>
          <a:p>
            <a:r>
              <a:rPr lang="en-US" sz="1000" dirty="0">
                <a:hlinkClick r:id="rId4"/>
              </a:rPr>
              <a:t>10 Reasons Why It Is Important Create a Happy Workplace | Inc.com</a:t>
            </a:r>
            <a:endParaRPr lang="en-US" sz="1000" dirty="0"/>
          </a:p>
        </p:txBody>
      </p:sp>
    </p:spTree>
    <p:extLst>
      <p:ext uri="{BB962C8B-B14F-4D97-AF65-F5344CB8AC3E}">
        <p14:creationId xmlns:p14="http://schemas.microsoft.com/office/powerpoint/2010/main" val="310368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25000">
              <a:srgbClr val="F2D2A9"/>
            </a:gs>
            <a:gs pos="5000">
              <a:srgbClr val="B51200"/>
            </a:gs>
          </a:gsLst>
          <a:lin ang="21594000" scaled="0"/>
        </a:gradFill>
        <a:effectLst/>
      </p:bgPr>
    </p:bg>
    <p:spTree>
      <p:nvGrpSpPr>
        <p:cNvPr id="1" name=""/>
        <p:cNvGrpSpPr/>
        <p:nvPr/>
      </p:nvGrpSpPr>
      <p:grpSpPr>
        <a:xfrm>
          <a:off x="0" y="0"/>
          <a:ext cx="0" cy="0"/>
          <a:chOff x="0" y="0"/>
          <a:chExt cx="0" cy="0"/>
        </a:xfrm>
      </p:grpSpPr>
      <p:pic>
        <p:nvPicPr>
          <p:cNvPr id="26" name="Picture Placeholder 25" descr="A group of people sitting around a table&#10;&#10;Description automatically generated with medium confidence">
            <a:extLst>
              <a:ext uri="{FF2B5EF4-FFF2-40B4-BE49-F238E27FC236}">
                <a16:creationId xmlns:a16="http://schemas.microsoft.com/office/drawing/2014/main" id="{9539B77A-2F26-42C4-A91C-CFAE6E14FF83}"/>
              </a:ext>
            </a:extLst>
          </p:cNvPr>
          <p:cNvPicPr>
            <a:picLocks noGrp="1" noChangeAspect="1"/>
          </p:cNvPicPr>
          <p:nvPr>
            <p:ph type="pic" sz="quarter" idx="13"/>
          </p:nvPr>
        </p:nvPicPr>
        <p:blipFill rotWithShape="1">
          <a:blip r:embed="rId3"/>
          <a:srcRect l="8736" r="8736"/>
          <a:stretch/>
        </p:blipFill>
        <p:spPr>
          <a:xfrm>
            <a:off x="3681047" y="10"/>
            <a:ext cx="8510952" cy="6857990"/>
          </a:xfrm>
          <a:noFill/>
        </p:spPr>
      </p:pic>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693683" y="879635"/>
            <a:ext cx="6192892" cy="1198179"/>
          </a:xfrm>
        </p:spPr>
        <p:txBody>
          <a:bodyPr wrap="square" anchor="ctr">
            <a:normAutofit/>
          </a:bodyPr>
          <a:lstStyle/>
          <a:p>
            <a:r>
              <a:rPr lang="en-US" dirty="0"/>
              <a:t>THANK YOU</a:t>
            </a:r>
          </a:p>
        </p:txBody>
      </p:sp>
      <p:sp>
        <p:nvSpPr>
          <p:cNvPr id="33" name="Date Placeholder 4">
            <a:extLst>
              <a:ext uri="{FF2B5EF4-FFF2-40B4-BE49-F238E27FC236}">
                <a16:creationId xmlns:a16="http://schemas.microsoft.com/office/drawing/2014/main" id="{CECC32DB-2D3F-45A8-8DBE-F682033A15EF}"/>
              </a:ext>
            </a:extLst>
          </p:cNvPr>
          <p:cNvSpPr>
            <a:spLocks noGrp="1"/>
          </p:cNvSpPr>
          <p:nvPr>
            <p:ph type="dt" sz="half" idx="10"/>
          </p:nvPr>
        </p:nvSpPr>
        <p:spPr>
          <a:xfrm>
            <a:off x="381000" y="6356350"/>
            <a:ext cx="1730829" cy="365125"/>
          </a:xfrm>
        </p:spPr>
        <p:txBody>
          <a:bodyPr/>
          <a:lstStyle/>
          <a:p>
            <a:pPr>
              <a:spcAft>
                <a:spcPts val="600"/>
              </a:spcAft>
            </a:pPr>
            <a:fld id="{95937ADF-F9E1-BA4B-9DD9-49C1B8F55FAB}" type="datetime1">
              <a:rPr lang="en-US" smtClean="0"/>
              <a:pPr>
                <a:spcAft>
                  <a:spcPts val="600"/>
                </a:spcAft>
              </a:pPr>
              <a:t>12/12/2021</a:t>
            </a:fld>
            <a:endParaRPr lang="en-US"/>
          </a:p>
        </p:txBody>
      </p:sp>
      <p:sp>
        <p:nvSpPr>
          <p:cNvPr id="35" name="Footer Placeholder 5">
            <a:extLst>
              <a:ext uri="{FF2B5EF4-FFF2-40B4-BE49-F238E27FC236}">
                <a16:creationId xmlns:a16="http://schemas.microsoft.com/office/drawing/2014/main" id="{5DC189DA-913C-48B0-AFD5-46BCF9EA4598}"/>
              </a:ext>
            </a:extLst>
          </p:cNvPr>
          <p:cNvSpPr>
            <a:spLocks noGrp="1"/>
          </p:cNvSpPr>
          <p:nvPr>
            <p:ph type="ftr" sz="quarter" idx="11"/>
          </p:nvPr>
        </p:nvSpPr>
        <p:spPr>
          <a:xfrm>
            <a:off x="3976077" y="6549170"/>
            <a:ext cx="4114800" cy="365125"/>
          </a:xfrm>
        </p:spPr>
        <p:txBody>
          <a:bodyPr/>
          <a:lstStyle/>
          <a:p>
            <a:pPr>
              <a:spcAft>
                <a:spcPts val="600"/>
              </a:spcAft>
            </a:pPr>
            <a:r>
              <a:rPr lang="en-US" dirty="0"/>
              <a:t>WORKPLACE SURVEILLANCE</a:t>
            </a:r>
          </a:p>
        </p:txBody>
      </p:sp>
      <p:sp>
        <p:nvSpPr>
          <p:cNvPr id="37" name="Slide Number Placeholder 6">
            <a:extLst>
              <a:ext uri="{FF2B5EF4-FFF2-40B4-BE49-F238E27FC236}">
                <a16:creationId xmlns:a16="http://schemas.microsoft.com/office/drawing/2014/main" id="{B2CFF763-D6A9-43C5-BCF2-B9102244B48E}"/>
              </a:ext>
            </a:extLst>
          </p:cNvPr>
          <p:cNvSpPr>
            <a:spLocks noGrp="1"/>
          </p:cNvSpPr>
          <p:nvPr>
            <p:ph type="sldNum" sz="quarter" idx="12"/>
          </p:nvPr>
        </p:nvSpPr>
        <p:spPr>
          <a:xfrm>
            <a:off x="10271342" y="6356350"/>
            <a:ext cx="1539658" cy="365125"/>
          </a:xfrm>
        </p:spPr>
        <p:txBody>
          <a:bodyPr/>
          <a:lstStyle/>
          <a:p>
            <a:pPr>
              <a:spcAft>
                <a:spcPts val="600"/>
              </a:spcAft>
            </a:pPr>
            <a:fld id="{294A09A9-5501-47C1-A89A-A340965A2BE2}" type="slidenum">
              <a:rPr lang="en-US" smtClean="0"/>
              <a:pPr>
                <a:spcAft>
                  <a:spcPts val="600"/>
                </a:spcAft>
              </a:pPr>
              <a:t>11</a:t>
            </a:fld>
            <a:endParaRPr lang="en-US"/>
          </a:p>
        </p:txBody>
      </p:sp>
      <p:sp>
        <p:nvSpPr>
          <p:cNvPr id="27" name="TextBox 26">
            <a:extLst>
              <a:ext uri="{FF2B5EF4-FFF2-40B4-BE49-F238E27FC236}">
                <a16:creationId xmlns:a16="http://schemas.microsoft.com/office/drawing/2014/main" id="{A9238556-DA02-48D2-BA4A-FD1C1C150C70}"/>
              </a:ext>
            </a:extLst>
          </p:cNvPr>
          <p:cNvSpPr txBox="1"/>
          <p:nvPr/>
        </p:nvSpPr>
        <p:spPr>
          <a:xfrm rot="17080533">
            <a:off x="1874847" y="4664770"/>
            <a:ext cx="4435937" cy="230832"/>
          </a:xfrm>
          <a:prstGeom prst="rect">
            <a:avLst/>
          </a:prstGeom>
          <a:noFill/>
        </p:spPr>
        <p:txBody>
          <a:bodyPr wrap="square" rtlCol="0">
            <a:spAutoFit/>
          </a:bodyPr>
          <a:lstStyle/>
          <a:p>
            <a:r>
              <a:rPr lang="es-ES" sz="900" dirty="0">
                <a:hlinkClick r:id="rId4"/>
              </a:rPr>
              <a:t>Trabajo Colaborativo | 7 claves para aprovechar sus beneficios (bizneo.com)</a:t>
            </a:r>
            <a:endParaRPr lang="en-US" sz="900" dirty="0"/>
          </a:p>
        </p:txBody>
      </p:sp>
    </p:spTree>
    <p:extLst>
      <p:ext uri="{BB962C8B-B14F-4D97-AF65-F5344CB8AC3E}">
        <p14:creationId xmlns:p14="http://schemas.microsoft.com/office/powerpoint/2010/main" val="203637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person&#10;&#10;Description automatically generated">
            <a:extLst>
              <a:ext uri="{FF2B5EF4-FFF2-40B4-BE49-F238E27FC236}">
                <a16:creationId xmlns:a16="http://schemas.microsoft.com/office/drawing/2014/main" id="{58CA246F-C3E6-4F65-AA83-7B20F8AF7AA5}"/>
              </a:ext>
            </a:extLst>
          </p:cNvPr>
          <p:cNvPicPr>
            <a:picLocks noGrp="1" noChangeAspect="1"/>
          </p:cNvPicPr>
          <p:nvPr>
            <p:ph type="pic" sz="quarter" idx="13"/>
          </p:nvPr>
        </p:nvPicPr>
        <p:blipFill>
          <a:blip r:embed="rId3"/>
          <a:srcRect l="8634" r="8634"/>
          <a:stretch>
            <a:fillRect/>
          </a:stretch>
        </p:blipFill>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Covıd-19 Impact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658576" y="2680560"/>
            <a:ext cx="4114799" cy="3539265"/>
          </a:xfrm>
        </p:spPr>
        <p:txBody>
          <a:bodyPr vert="horz" lIns="91440" tIns="45720" rIns="91440" bIns="45720" rtlCol="0" anchor="t">
            <a:normAutofit/>
          </a:bodyPr>
          <a:lstStyle/>
          <a:p>
            <a:r>
              <a:rPr lang="en-US" dirty="0"/>
              <a:t>How did it affect workplaces?</a:t>
            </a:r>
          </a:p>
          <a:p>
            <a:endParaRPr lang="en-US" dirty="0"/>
          </a:p>
        </p:txBody>
      </p:sp>
      <p:sp>
        <p:nvSpPr>
          <p:cNvPr id="9" name="Date Placeholder 8">
            <a:extLst>
              <a:ext uri="{FF2B5EF4-FFF2-40B4-BE49-F238E27FC236}">
                <a16:creationId xmlns:a16="http://schemas.microsoft.com/office/drawing/2014/main" id="{AF48BA31-127A-7842-A868-AE84A2B0F942}"/>
              </a:ext>
            </a:extLst>
          </p:cNvPr>
          <p:cNvSpPr>
            <a:spLocks noGrp="1"/>
          </p:cNvSpPr>
          <p:nvPr>
            <p:ph type="dt" sz="half" idx="10"/>
          </p:nvPr>
        </p:nvSpPr>
        <p:spPr>
          <a:xfrm>
            <a:off x="381000" y="6356350"/>
            <a:ext cx="1730829" cy="365125"/>
          </a:xfrm>
        </p:spPr>
        <p:txBody>
          <a:bodyPr/>
          <a:lstStyle/>
          <a:p>
            <a:fld id="{17496D1E-288C-4B4A-9940-4516070AEEF3}" type="datetime1">
              <a:rPr lang="en-US" smtClean="0"/>
              <a:pPr/>
              <a:t>12/12/2021</a:t>
            </a:fld>
            <a:endParaRPr lang="en-US" dirty="0"/>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5412937" y="6173787"/>
            <a:ext cx="5921298" cy="365125"/>
          </a:xfrm>
        </p:spPr>
        <p:txBody>
          <a:bodyPr/>
          <a:lstStyle/>
          <a:p>
            <a:r>
              <a:rPr lang="en-US" sz="800" dirty="0">
                <a:hlinkClick r:id="rId4"/>
              </a:rPr>
              <a:t>The Post-COVID-19 Workplace: What Employers Should Expect | Risk &amp; Compliance Matters by NAVEX Global</a:t>
            </a:r>
            <a:endParaRPr lang="en-US" sz="800" dirty="0"/>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616567"/>
            <a:ext cx="4446062" cy="933523"/>
          </a:xfrm>
        </p:spPr>
        <p:txBody>
          <a:bodyPr/>
          <a:lstStyle/>
          <a:p>
            <a:r>
              <a:rPr lang="en-US" dirty="0"/>
              <a:t>New solutions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5898813" y="2926408"/>
            <a:ext cx="5271174" cy="3295405"/>
          </a:xfrm>
        </p:spPr>
        <p:txBody>
          <a:bodyPr vert="horz" lIns="91440" tIns="45720" rIns="91440" bIns="45720" rtlCol="0" anchor="t">
            <a:normAutofit/>
          </a:bodyPr>
          <a:lstStyle/>
          <a:p>
            <a:r>
              <a:rPr lang="en-US" dirty="0"/>
              <a:t>The evolution of pandemic prevention technologies  </a:t>
            </a:r>
          </a:p>
        </p:txBody>
      </p:sp>
      <p:sp>
        <p:nvSpPr>
          <p:cNvPr id="6" name="Date Placeholder 5">
            <a:extLst>
              <a:ext uri="{FF2B5EF4-FFF2-40B4-BE49-F238E27FC236}">
                <a16:creationId xmlns:a16="http://schemas.microsoft.com/office/drawing/2014/main" id="{B822110A-808C-BA40-BC53-C55C8902FA05}"/>
              </a:ext>
            </a:extLst>
          </p:cNvPr>
          <p:cNvSpPr>
            <a:spLocks noGrp="1"/>
          </p:cNvSpPr>
          <p:nvPr>
            <p:ph type="dt" sz="half" idx="10"/>
          </p:nvPr>
        </p:nvSpPr>
        <p:spPr>
          <a:xfrm>
            <a:off x="381000" y="6356350"/>
            <a:ext cx="1730829" cy="365125"/>
          </a:xfrm>
        </p:spPr>
        <p:txBody>
          <a:bodyPr/>
          <a:lstStyle/>
          <a:p>
            <a:fld id="{7F5C4FA3-7D9D-E946-AD2C-19928072FBD2}" type="datetime1">
              <a:rPr lang="en-US" smtClean="0"/>
              <a:pPr/>
              <a:t>12/12/2021</a:t>
            </a:fld>
            <a:endParaRPr lang="en-US" dirty="0"/>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dirty="0"/>
          </a:p>
        </p:txBody>
      </p:sp>
      <p:pic>
        <p:nvPicPr>
          <p:cNvPr id="16" name="Picture Placeholder 15">
            <a:extLst>
              <a:ext uri="{FF2B5EF4-FFF2-40B4-BE49-F238E27FC236}">
                <a16:creationId xmlns:a16="http://schemas.microsoft.com/office/drawing/2014/main" id="{1097E1E7-8342-4FC6-BA11-679ECF47D9B6}"/>
              </a:ext>
            </a:extLst>
          </p:cNvPr>
          <p:cNvPicPr>
            <a:picLocks noGrp="1" noChangeAspect="1"/>
          </p:cNvPicPr>
          <p:nvPr>
            <p:ph type="pic" sz="quarter" idx="13"/>
          </p:nvPr>
        </p:nvPicPr>
        <p:blipFill>
          <a:blip r:embed="rId3"/>
          <a:srcRect l="15657" r="15657"/>
          <a:stretch>
            <a:fillRect/>
          </a:stretch>
        </p:blipFill>
        <p:spPr/>
      </p:pic>
      <p:sp>
        <p:nvSpPr>
          <p:cNvPr id="17" name="TextBox 16">
            <a:extLst>
              <a:ext uri="{FF2B5EF4-FFF2-40B4-BE49-F238E27FC236}">
                <a16:creationId xmlns:a16="http://schemas.microsoft.com/office/drawing/2014/main" id="{C16984F3-7A7A-4B8E-80EC-62DCEF3F44D8}"/>
              </a:ext>
            </a:extLst>
          </p:cNvPr>
          <p:cNvSpPr txBox="1"/>
          <p:nvPr/>
        </p:nvSpPr>
        <p:spPr>
          <a:xfrm>
            <a:off x="2492829" y="6594517"/>
            <a:ext cx="4962769" cy="253916"/>
          </a:xfrm>
          <a:prstGeom prst="rect">
            <a:avLst/>
          </a:prstGeom>
          <a:noFill/>
        </p:spPr>
        <p:txBody>
          <a:bodyPr wrap="square" rtlCol="0">
            <a:spAutoFit/>
          </a:bodyPr>
          <a:lstStyle/>
          <a:p>
            <a:r>
              <a:rPr lang="en-US" sz="1050" dirty="0">
                <a:hlinkClick r:id="rId4"/>
              </a:rPr>
              <a:t>The workplace of the future will probably remain under surveillance - Macleans.ca</a:t>
            </a:r>
            <a:endParaRPr lang="en-US" sz="1050" dirty="0"/>
          </a:p>
        </p:txBody>
      </p:sp>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fontScale="90000"/>
          </a:bodyPr>
          <a:lstStyle/>
          <a:p>
            <a:r>
              <a:rPr lang="en-US" dirty="0"/>
              <a:t>Usage of Workplace Surveillance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726979"/>
            <a:ext cx="4997076" cy="610066"/>
          </a:xfrm>
        </p:spPr>
        <p:txBody>
          <a:bodyPr vert="horz" lIns="91440" tIns="45720" rIns="91440" bIns="45720" rtlCol="0" anchor="t">
            <a:normAutofit/>
          </a:bodyPr>
          <a:lstStyle/>
          <a:p>
            <a:r>
              <a:rPr lang="en-US" dirty="0"/>
              <a:t>Was it a thing before COVID-19?</a:t>
            </a:r>
          </a:p>
        </p:txBody>
      </p:sp>
      <p:pic>
        <p:nvPicPr>
          <p:cNvPr id="14" name="Picture Placeholder 13">
            <a:extLst>
              <a:ext uri="{FF2B5EF4-FFF2-40B4-BE49-F238E27FC236}">
                <a16:creationId xmlns:a16="http://schemas.microsoft.com/office/drawing/2014/main" id="{4D431D8C-BD63-4B2B-96CD-B25B431EEEA0}"/>
              </a:ext>
            </a:extLst>
          </p:cNvPr>
          <p:cNvPicPr>
            <a:picLocks noGrp="1" noChangeAspect="1"/>
          </p:cNvPicPr>
          <p:nvPr>
            <p:ph type="pic" sz="quarter" idx="10"/>
          </p:nvPr>
        </p:nvPicPr>
        <p:blipFill>
          <a:blip r:embed="rId3"/>
          <a:srcRect t="5736" b="5736"/>
          <a:stretch>
            <a:fillRect/>
          </a:stretch>
        </p:blipFill>
        <p:spPr/>
      </p:pic>
      <p:sp>
        <p:nvSpPr>
          <p:cNvPr id="15" name="TextBox 14">
            <a:extLst>
              <a:ext uri="{FF2B5EF4-FFF2-40B4-BE49-F238E27FC236}">
                <a16:creationId xmlns:a16="http://schemas.microsoft.com/office/drawing/2014/main" id="{46F06282-483D-4924-B892-CE2455C143AE}"/>
              </a:ext>
            </a:extLst>
          </p:cNvPr>
          <p:cNvSpPr txBox="1"/>
          <p:nvPr/>
        </p:nvSpPr>
        <p:spPr>
          <a:xfrm>
            <a:off x="4861168" y="6660514"/>
            <a:ext cx="5627077" cy="261610"/>
          </a:xfrm>
          <a:prstGeom prst="rect">
            <a:avLst/>
          </a:prstGeom>
          <a:noFill/>
        </p:spPr>
        <p:txBody>
          <a:bodyPr wrap="square" rtlCol="0">
            <a:spAutoFit/>
          </a:bodyPr>
          <a:lstStyle/>
          <a:p>
            <a:r>
              <a:rPr lang="en-US" sz="1100" dirty="0">
                <a:hlinkClick r:id="rId4"/>
              </a:rPr>
              <a:t>Pressure to return to the office could be making employees more anxious (phys.org)</a:t>
            </a:r>
            <a:endParaRPr lang="en-US" sz="1100" dirty="0"/>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tile tx="0" ty="0" sx="100000" sy="100000" flip="none" algn="tl"/>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3C924-FC32-403D-9A26-C8E92BD50A6C}"/>
              </a:ext>
              <a:ext uri="{C183D7F6-B498-43B3-948B-1728B52AA6E4}">
                <adec:decorative xmlns:adec="http://schemas.microsoft.com/office/drawing/2017/decorative" val="1"/>
              </a:ext>
            </a:extLst>
          </p:cNvPr>
          <p:cNvPicPr>
            <a:picLocks noChangeAspect="1"/>
          </p:cNvPicPr>
          <p:nvPr/>
        </p:nvPicPr>
        <p:blipFill rotWithShape="1">
          <a:blip r:embed="rId4"/>
          <a:srcRect l="19982" r="26964" b="-1"/>
          <a:stretch/>
        </p:blipFill>
        <p:spPr>
          <a:xfrm>
            <a:off x="3681047" y="10"/>
            <a:ext cx="8510952" cy="685799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a:noFill/>
        </p:spPr>
      </p:pic>
      <p:sp>
        <p:nvSpPr>
          <p:cNvPr id="2" name="Title 1">
            <a:extLst>
              <a:ext uri="{FF2B5EF4-FFF2-40B4-BE49-F238E27FC236}">
                <a16:creationId xmlns:a16="http://schemas.microsoft.com/office/drawing/2014/main" id="{D543047E-FBFD-4F79-BCA5-10E69740F030}"/>
              </a:ext>
            </a:extLst>
          </p:cNvPr>
          <p:cNvSpPr>
            <a:spLocks noGrp="1"/>
          </p:cNvSpPr>
          <p:nvPr>
            <p:ph type="ctrTitle"/>
          </p:nvPr>
        </p:nvSpPr>
        <p:spPr>
          <a:xfrm>
            <a:off x="693683" y="879635"/>
            <a:ext cx="6192892" cy="1198179"/>
          </a:xfrm>
        </p:spPr>
        <p:txBody>
          <a:bodyPr wrap="square" anchor="ctr">
            <a:normAutofit/>
          </a:bodyPr>
          <a:lstStyle/>
          <a:p>
            <a:r>
              <a:rPr lang="en-US"/>
              <a:t>THE CONVENIENCE </a:t>
            </a:r>
            <a:endParaRPr lang="en-US" dirty="0"/>
          </a:p>
        </p:txBody>
      </p:sp>
      <p:sp>
        <p:nvSpPr>
          <p:cNvPr id="7" name="TextBox 6">
            <a:extLst>
              <a:ext uri="{FF2B5EF4-FFF2-40B4-BE49-F238E27FC236}">
                <a16:creationId xmlns:a16="http://schemas.microsoft.com/office/drawing/2014/main" id="{3862B0F0-E581-4CA3-8BE4-3D5A1197E3DC}"/>
              </a:ext>
            </a:extLst>
          </p:cNvPr>
          <p:cNvSpPr txBox="1"/>
          <p:nvPr/>
        </p:nvSpPr>
        <p:spPr>
          <a:xfrm>
            <a:off x="916016" y="2551819"/>
            <a:ext cx="2952599" cy="3539265"/>
          </a:xfrm>
          <a:prstGeom prst="rect">
            <a:avLst/>
          </a:prstGeom>
        </p:spPr>
        <p:txBody>
          <a:bodyPr rtlCol="0">
            <a:normAutofit/>
          </a:bodyPr>
          <a:lstStyle/>
          <a:p>
            <a:pPr>
              <a:spcAft>
                <a:spcPts val="600"/>
              </a:spcAft>
            </a:pPr>
            <a:r>
              <a:rPr lang="en-US" sz="2000" dirty="0">
                <a:solidFill>
                  <a:schemeClr val="tx2"/>
                </a:solidFill>
              </a:rPr>
              <a:t>How effective are these technologies?</a:t>
            </a:r>
          </a:p>
        </p:txBody>
      </p:sp>
      <p:sp>
        <p:nvSpPr>
          <p:cNvPr id="3" name="Date Placeholder 2">
            <a:extLst>
              <a:ext uri="{FF2B5EF4-FFF2-40B4-BE49-F238E27FC236}">
                <a16:creationId xmlns:a16="http://schemas.microsoft.com/office/drawing/2014/main" id="{4A325E9C-6D27-6149-B34D-1A7DD4B1A4C0}"/>
              </a:ext>
            </a:extLst>
          </p:cNvPr>
          <p:cNvSpPr>
            <a:spLocks noGrp="1"/>
          </p:cNvSpPr>
          <p:nvPr>
            <p:ph type="dt" sz="half" idx="10"/>
          </p:nvPr>
        </p:nvSpPr>
        <p:spPr>
          <a:xfrm>
            <a:off x="381000" y="6356350"/>
            <a:ext cx="1730829" cy="365125"/>
          </a:xfrm>
        </p:spPr>
        <p:txBody>
          <a:bodyPr anchor="ctr">
            <a:normAutofit/>
          </a:bodyPr>
          <a:lstStyle/>
          <a:p>
            <a:pPr>
              <a:spcAft>
                <a:spcPts val="600"/>
              </a:spcAft>
            </a:pPr>
            <a:fld id="{6B4C5884-29BB-AC43-80DD-E1A5FAA03130}" type="datetime1">
              <a:rPr lang="en-US" smtClean="0"/>
              <a:pPr>
                <a:spcAft>
                  <a:spcPts val="600"/>
                </a:spcAft>
              </a:pPr>
              <a:t>12/12/2021</a:t>
            </a:fld>
            <a:endParaRPr lang="en-US" dirty="0"/>
          </a:p>
        </p:txBody>
      </p:sp>
      <p:sp>
        <p:nvSpPr>
          <p:cNvPr id="4" name="Footer Placeholder 3">
            <a:extLst>
              <a:ext uri="{FF2B5EF4-FFF2-40B4-BE49-F238E27FC236}">
                <a16:creationId xmlns:a16="http://schemas.microsoft.com/office/drawing/2014/main" id="{093A83D0-DB08-F443-A63A-E16EA4CC9C5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WORKPLACE SURVEILLANCE </a:t>
            </a:r>
          </a:p>
        </p:txBody>
      </p:sp>
      <p:sp>
        <p:nvSpPr>
          <p:cNvPr id="5" name="Slide Number Placeholder 4">
            <a:extLst>
              <a:ext uri="{FF2B5EF4-FFF2-40B4-BE49-F238E27FC236}">
                <a16:creationId xmlns:a16="http://schemas.microsoft.com/office/drawing/2014/main" id="{A7DFE594-D654-1149-885C-D2CCBDE26E75}"/>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
        <p:nvSpPr>
          <p:cNvPr id="11" name="TextBox 10">
            <a:extLst>
              <a:ext uri="{FF2B5EF4-FFF2-40B4-BE49-F238E27FC236}">
                <a16:creationId xmlns:a16="http://schemas.microsoft.com/office/drawing/2014/main" id="{546405C2-3DB2-4C53-A1DE-3956706F6BCF}"/>
              </a:ext>
            </a:extLst>
          </p:cNvPr>
          <p:cNvSpPr txBox="1"/>
          <p:nvPr/>
        </p:nvSpPr>
        <p:spPr>
          <a:xfrm>
            <a:off x="6011986" y="6680041"/>
            <a:ext cx="5799014" cy="246221"/>
          </a:xfrm>
          <a:prstGeom prst="rect">
            <a:avLst/>
          </a:prstGeom>
          <a:noFill/>
        </p:spPr>
        <p:txBody>
          <a:bodyPr wrap="square" rtlCol="0">
            <a:spAutoFit/>
          </a:bodyPr>
          <a:lstStyle/>
          <a:p>
            <a:r>
              <a:rPr lang="en-US" sz="1000" dirty="0">
                <a:hlinkClick r:id="rId5"/>
              </a:rPr>
              <a:t>7 Workplace Monitoring Laws Of Different Countries: Legal Restrictions &amp; Best Practices - </a:t>
            </a:r>
            <a:r>
              <a:rPr lang="en-US" sz="1000" dirty="0" err="1">
                <a:hlinkClick r:id="rId5"/>
              </a:rPr>
              <a:t>Empmonitor</a:t>
            </a:r>
            <a:r>
              <a:rPr lang="en-US" sz="1000" dirty="0">
                <a:hlinkClick r:id="rId5"/>
              </a:rPr>
              <a:t> Blog</a:t>
            </a:r>
            <a:endParaRPr lang="en-US" sz="1000" dirty="0"/>
          </a:p>
        </p:txBody>
      </p:sp>
    </p:spTree>
    <p:extLst>
      <p:ext uri="{BB962C8B-B14F-4D97-AF65-F5344CB8AC3E}">
        <p14:creationId xmlns:p14="http://schemas.microsoft.com/office/powerpoint/2010/main" val="15273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9" name="Picture 8" descr="A person sitting at a desk&#10;&#10;Description automatically generated">
            <a:extLst>
              <a:ext uri="{FF2B5EF4-FFF2-40B4-BE49-F238E27FC236}">
                <a16:creationId xmlns:a16="http://schemas.microsoft.com/office/drawing/2014/main" id="{67005550-EB3E-4AFB-8575-88937E5677EB}"/>
              </a:ext>
            </a:extLst>
          </p:cNvPr>
          <p:cNvPicPr>
            <a:picLocks noChangeAspect="1"/>
          </p:cNvPicPr>
          <p:nvPr/>
        </p:nvPicPr>
        <p:blipFill rotWithShape="1">
          <a:blip r:embed="rId3"/>
          <a:srcRect l="6956" r="10205" b="-1"/>
          <a:stretch/>
        </p:blipFill>
        <p:spPr>
          <a:xfrm>
            <a:off x="3681048" y="-25760"/>
            <a:ext cx="8510952" cy="685799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a:noFill/>
        </p:spPr>
      </p:pic>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693683" y="879635"/>
            <a:ext cx="6192892" cy="1198179"/>
          </a:xfrm>
        </p:spPr>
        <p:txBody>
          <a:bodyPr wrap="square" anchor="ctr">
            <a:normAutofit/>
          </a:bodyPr>
          <a:lstStyle/>
          <a:p>
            <a:r>
              <a:rPr lang="en-US" dirty="0"/>
              <a:t>THE ABUSE</a:t>
            </a:r>
          </a:p>
        </p:txBody>
      </p:sp>
      <p:sp>
        <p:nvSpPr>
          <p:cNvPr id="7" name="Content Placeholder 6">
            <a:extLst>
              <a:ext uri="{FF2B5EF4-FFF2-40B4-BE49-F238E27FC236}">
                <a16:creationId xmlns:a16="http://schemas.microsoft.com/office/drawing/2014/main" id="{54266032-80E3-40FA-B59D-CB634ECA7050}"/>
              </a:ext>
            </a:extLst>
          </p:cNvPr>
          <p:cNvSpPr>
            <a:spLocks noGrp="1"/>
          </p:cNvSpPr>
          <p:nvPr>
            <p:ph type="subTitle" idx="1"/>
          </p:nvPr>
        </p:nvSpPr>
        <p:spPr>
          <a:xfrm>
            <a:off x="916016" y="2551819"/>
            <a:ext cx="2952599" cy="3539265"/>
          </a:xfrm>
        </p:spPr>
        <p:txBody>
          <a:bodyPr>
            <a:normAutofit/>
          </a:bodyPr>
          <a:lstStyle/>
          <a:p>
            <a:pPr marL="0" indent="0">
              <a:buNone/>
            </a:pPr>
            <a:r>
              <a:rPr lang="en-US" dirty="0"/>
              <a:t>Are employers taking it too far? </a:t>
            </a:r>
          </a:p>
        </p:txBody>
      </p:sp>
      <p:sp>
        <p:nvSpPr>
          <p:cNvPr id="3" name="Date Placeholder 2">
            <a:extLst>
              <a:ext uri="{FF2B5EF4-FFF2-40B4-BE49-F238E27FC236}">
                <a16:creationId xmlns:a16="http://schemas.microsoft.com/office/drawing/2014/main" id="{C04B1DEC-01E3-564E-AB68-042280548E74}"/>
              </a:ext>
            </a:extLst>
          </p:cNvPr>
          <p:cNvSpPr>
            <a:spLocks noGrp="1"/>
          </p:cNvSpPr>
          <p:nvPr>
            <p:ph type="dt" sz="half" idx="10"/>
          </p:nvPr>
        </p:nvSpPr>
        <p:spPr>
          <a:xfrm>
            <a:off x="381000" y="6356350"/>
            <a:ext cx="1730829" cy="365125"/>
          </a:xfrm>
        </p:spPr>
        <p:txBody>
          <a:bodyPr anchor="ctr">
            <a:normAutofit/>
          </a:bodyPr>
          <a:lstStyle/>
          <a:p>
            <a:pPr>
              <a:spcAft>
                <a:spcPts val="600"/>
              </a:spcAft>
            </a:pPr>
            <a:fld id="{F4FADF4D-E5B4-7A4C-B9D2-B49D7EE22714}" type="datetime1">
              <a:rPr lang="en-US" smtClean="0"/>
              <a:pPr>
                <a:spcAft>
                  <a:spcPts val="600"/>
                </a:spcAft>
              </a:pPr>
              <a:t>12/12/2021</a:t>
            </a:fld>
            <a:endParaRPr lang="en-US"/>
          </a:p>
        </p:txBody>
      </p:sp>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a:xfrm>
            <a:off x="4587324" y="6356349"/>
            <a:ext cx="4114800" cy="365125"/>
          </a:xfrm>
        </p:spPr>
        <p:txBody>
          <a:bodyPr anchor="ctr">
            <a:normAutofit/>
          </a:bodyPr>
          <a:lstStyle/>
          <a:p>
            <a:pPr>
              <a:spcAft>
                <a:spcPts val="600"/>
              </a:spcAft>
            </a:pPr>
            <a:r>
              <a:rPr lang="en-US" dirty="0"/>
              <a:t>WORKPLACE SURVEILLANCE</a:t>
            </a:r>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sp>
        <p:nvSpPr>
          <p:cNvPr id="10" name="TextBox 9">
            <a:extLst>
              <a:ext uri="{FF2B5EF4-FFF2-40B4-BE49-F238E27FC236}">
                <a16:creationId xmlns:a16="http://schemas.microsoft.com/office/drawing/2014/main" id="{FC1810CD-BA72-4418-802F-2B5A7395EED7}"/>
              </a:ext>
            </a:extLst>
          </p:cNvPr>
          <p:cNvSpPr txBox="1"/>
          <p:nvPr/>
        </p:nvSpPr>
        <p:spPr>
          <a:xfrm rot="17059169">
            <a:off x="1728241" y="4362941"/>
            <a:ext cx="4908062" cy="246221"/>
          </a:xfrm>
          <a:prstGeom prst="rect">
            <a:avLst/>
          </a:prstGeom>
          <a:noFill/>
        </p:spPr>
        <p:txBody>
          <a:bodyPr wrap="square" rtlCol="0">
            <a:spAutoFit/>
          </a:bodyPr>
          <a:lstStyle/>
          <a:p>
            <a:r>
              <a:rPr lang="en-US" sz="1000" dirty="0">
                <a:hlinkClick r:id="rId4"/>
              </a:rPr>
              <a:t>Laws and Ethics of Employee Monitoring and Privacy - businessnewsdaily.com</a:t>
            </a:r>
            <a:endParaRPr lang="en-US" sz="1000" dirty="0"/>
          </a:p>
        </p:txBody>
      </p:sp>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64000"/>
          </a:blip>
          <a:tile tx="0" ty="0" sx="100000" sy="100000" flip="none" algn="tl"/>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325E9C-6D27-6149-B34D-1A7DD4B1A4C0}"/>
              </a:ext>
            </a:extLst>
          </p:cNvPr>
          <p:cNvSpPr>
            <a:spLocks noGrp="1"/>
          </p:cNvSpPr>
          <p:nvPr>
            <p:ph type="dt" sz="half" idx="10"/>
          </p:nvPr>
        </p:nvSpPr>
        <p:spPr>
          <a:xfrm>
            <a:off x="381000" y="6356350"/>
            <a:ext cx="1730829" cy="365125"/>
          </a:xfrm>
        </p:spPr>
        <p:txBody>
          <a:bodyPr vert="horz" lIns="91440" tIns="45720" rIns="91440" bIns="45720" rtlCol="0" anchor="ctr">
            <a:normAutofit/>
          </a:bodyPr>
          <a:lstStyle/>
          <a:p>
            <a:pPr>
              <a:spcAft>
                <a:spcPts val="600"/>
              </a:spcAft>
            </a:pPr>
            <a:fld id="{6B4C5884-29BB-AC43-80DD-E1A5FAA03130}" type="datetime1">
              <a:rPr lang="en-US" smtClean="0"/>
              <a:pPr>
                <a:spcAft>
                  <a:spcPts val="600"/>
                </a:spcAft>
              </a:pPr>
              <a:t>12/12/2021</a:t>
            </a:fld>
            <a:endParaRPr lang="en-US"/>
          </a:p>
        </p:txBody>
      </p:sp>
      <p:sp>
        <p:nvSpPr>
          <p:cNvPr id="4" name="Footer Placeholder 3">
            <a:extLst>
              <a:ext uri="{FF2B5EF4-FFF2-40B4-BE49-F238E27FC236}">
                <a16:creationId xmlns:a16="http://schemas.microsoft.com/office/drawing/2014/main" id="{093A83D0-DB08-F443-A63A-E16EA4CC9C52}"/>
              </a:ext>
            </a:extLst>
          </p:cNvPr>
          <p:cNvSpPr>
            <a:spLocks noGrp="1"/>
          </p:cNvSpPr>
          <p:nvPr>
            <p:ph type="ftr" sz="quarter" idx="11"/>
          </p:nvPr>
        </p:nvSpPr>
        <p:spPr>
          <a:xfrm>
            <a:off x="4053114" y="6356350"/>
            <a:ext cx="2188029" cy="365125"/>
          </a:xfrm>
        </p:spPr>
        <p:txBody>
          <a:bodyPr vert="horz" lIns="91440" tIns="45720" rIns="91440" bIns="45720" rtlCol="0" anchor="ctr">
            <a:normAutofit/>
          </a:bodyPr>
          <a:lstStyle/>
          <a:p>
            <a:pPr>
              <a:spcAft>
                <a:spcPts val="600"/>
              </a:spcAft>
            </a:pPr>
            <a:r>
              <a:rPr lang="en-US" kern="1200" spc="50" baseline="0">
                <a:latin typeface="Tw Cen MT" panose="020B0602020104020603" pitchFamily="34" charset="77"/>
                <a:ea typeface="+mn-ea"/>
                <a:cs typeface="+mn-cs"/>
              </a:rPr>
              <a:t>WORKPLACE SURVEILLANCE </a:t>
            </a:r>
          </a:p>
        </p:txBody>
      </p:sp>
      <p:sp>
        <p:nvSpPr>
          <p:cNvPr id="5" name="Slide Number Placeholder 4">
            <a:extLst>
              <a:ext uri="{FF2B5EF4-FFF2-40B4-BE49-F238E27FC236}">
                <a16:creationId xmlns:a16="http://schemas.microsoft.com/office/drawing/2014/main" id="{A7DFE594-D654-1149-885C-D2CCBDE26E75}"/>
              </a:ext>
            </a:extLst>
          </p:cNvPr>
          <p:cNvSpPr>
            <a:spLocks noGrp="1"/>
          </p:cNvSpPr>
          <p:nvPr>
            <p:ph type="sldNum" sz="quarter" idx="12"/>
          </p:nvPr>
        </p:nvSpPr>
        <p:spPr>
          <a:xfrm>
            <a:off x="10271342" y="6356350"/>
            <a:ext cx="1539658"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7</a:t>
            </a:fld>
            <a:endParaRPr lang="en-US"/>
          </a:p>
        </p:txBody>
      </p:sp>
      <p:sp>
        <p:nvSpPr>
          <p:cNvPr id="2" name="Title 1">
            <a:extLst>
              <a:ext uri="{FF2B5EF4-FFF2-40B4-BE49-F238E27FC236}">
                <a16:creationId xmlns:a16="http://schemas.microsoft.com/office/drawing/2014/main" id="{D543047E-FBFD-4F79-BCA5-10E69740F030}"/>
              </a:ext>
            </a:extLst>
          </p:cNvPr>
          <p:cNvSpPr>
            <a:spLocks noGrp="1"/>
          </p:cNvSpPr>
          <p:nvPr>
            <p:ph type="ctrTitle"/>
          </p:nvPr>
        </p:nvSpPr>
        <p:spPr>
          <a:xfrm>
            <a:off x="693683" y="879636"/>
            <a:ext cx="6192892" cy="1198179"/>
          </a:xfrm>
        </p:spPr>
        <p:txBody>
          <a:bodyPr vert="horz" wrap="square" lIns="228600" tIns="45720" rIns="91440" bIns="45720" rtlCol="0" anchor="ctr">
            <a:normAutofit/>
          </a:bodyPr>
          <a:lstStyle/>
          <a:p>
            <a:pPr>
              <a:lnSpc>
                <a:spcPct val="90000"/>
              </a:lnSpc>
            </a:pPr>
            <a:r>
              <a:rPr lang="en-US" kern="1200" cap="all" spc="300" baseline="0">
                <a:latin typeface="Bahnschrift" panose="020B0502040204020203" pitchFamily="34" charset="0"/>
                <a:ea typeface="+mj-ea"/>
                <a:cs typeface="+mj-cs"/>
              </a:rPr>
              <a:t>Unexpected turn of events</a:t>
            </a:r>
          </a:p>
        </p:txBody>
      </p:sp>
      <p:sp>
        <p:nvSpPr>
          <p:cNvPr id="7" name="TextBox 6">
            <a:extLst>
              <a:ext uri="{FF2B5EF4-FFF2-40B4-BE49-F238E27FC236}">
                <a16:creationId xmlns:a16="http://schemas.microsoft.com/office/drawing/2014/main" id="{3862B0F0-E581-4CA3-8BE4-3D5A1197E3DC}"/>
              </a:ext>
            </a:extLst>
          </p:cNvPr>
          <p:cNvSpPr txBox="1"/>
          <p:nvPr/>
        </p:nvSpPr>
        <p:spPr>
          <a:xfrm>
            <a:off x="916016" y="2551819"/>
            <a:ext cx="5656234" cy="3539265"/>
          </a:xfrm>
          <a:prstGeom prst="rect">
            <a:avLst/>
          </a:prstGeom>
        </p:spPr>
        <p:txBody>
          <a:bodyPr vert="horz" lIns="91440" tIns="45720" rIns="91440" bIns="45720" rtlCol="0">
            <a:normAutofit/>
          </a:bodyPr>
          <a:lstStyle/>
          <a:p>
            <a:pPr>
              <a:spcBef>
                <a:spcPts val="1000"/>
              </a:spcBef>
              <a:spcAft>
                <a:spcPts val="600"/>
              </a:spcAft>
            </a:pPr>
            <a:r>
              <a:rPr lang="en-US" kern="1200" spc="140" baseline="0" dirty="0">
                <a:solidFill>
                  <a:schemeClr val="tx2"/>
                </a:solidFill>
                <a:latin typeface="+mj-lt"/>
                <a:ea typeface="+mn-ea"/>
                <a:cs typeface="+mn-cs"/>
              </a:rPr>
              <a:t>Why did these solutions backfire?</a:t>
            </a:r>
          </a:p>
        </p:txBody>
      </p:sp>
      <p:pic>
        <p:nvPicPr>
          <p:cNvPr id="8" name="Picture 7" descr="A person talking on the phone&#10;&#10;Description automatically generated with medium confidence">
            <a:extLst>
              <a:ext uri="{FF2B5EF4-FFF2-40B4-BE49-F238E27FC236}">
                <a16:creationId xmlns:a16="http://schemas.microsoft.com/office/drawing/2014/main" id="{318F0845-1A16-491C-A1D7-D5E8E7603F3B}"/>
              </a:ext>
            </a:extLst>
          </p:cNvPr>
          <p:cNvPicPr>
            <a:picLocks noChangeAspect="1"/>
          </p:cNvPicPr>
          <p:nvPr/>
        </p:nvPicPr>
        <p:blipFill rotWithShape="1">
          <a:blip r:embed="rId4"/>
          <a:srcRect l="29530" r="13832" b="-2"/>
          <a:stretch/>
        </p:blipFill>
        <p:spPr>
          <a:xfrm>
            <a:off x="6373092" y="10"/>
            <a:ext cx="5818908" cy="685799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a:noFill/>
        </p:spPr>
      </p:pic>
      <p:sp>
        <p:nvSpPr>
          <p:cNvPr id="9" name="TextBox 8">
            <a:extLst>
              <a:ext uri="{FF2B5EF4-FFF2-40B4-BE49-F238E27FC236}">
                <a16:creationId xmlns:a16="http://schemas.microsoft.com/office/drawing/2014/main" id="{E7BF1514-0194-403C-8494-0BAFEC52E891}"/>
              </a:ext>
            </a:extLst>
          </p:cNvPr>
          <p:cNvSpPr txBox="1"/>
          <p:nvPr/>
        </p:nvSpPr>
        <p:spPr>
          <a:xfrm rot="17056018">
            <a:off x="4302191" y="4198340"/>
            <a:ext cx="5300717" cy="246221"/>
          </a:xfrm>
          <a:prstGeom prst="rect">
            <a:avLst/>
          </a:prstGeom>
          <a:noFill/>
        </p:spPr>
        <p:txBody>
          <a:bodyPr wrap="square" rtlCol="0">
            <a:spAutoFit/>
          </a:bodyPr>
          <a:lstStyle/>
          <a:p>
            <a:r>
              <a:rPr lang="en-US" sz="1000" dirty="0">
                <a:hlinkClick r:id="rId5"/>
              </a:rPr>
              <a:t>5 Strategies to Address Employee Stress in the Workplace (corporatewellnessmagazine.com)</a:t>
            </a:r>
            <a:endParaRPr lang="en-US" sz="1000" dirty="0"/>
          </a:p>
        </p:txBody>
      </p:sp>
    </p:spTree>
    <p:extLst>
      <p:ext uri="{BB962C8B-B14F-4D97-AF65-F5344CB8AC3E}">
        <p14:creationId xmlns:p14="http://schemas.microsoft.com/office/powerpoint/2010/main" val="1697029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3000">
              <a:srgbClr val="4AA3BB"/>
            </a:gs>
            <a:gs pos="0">
              <a:schemeClr val="accent1">
                <a:lumMod val="45000"/>
                <a:lumOff val="55000"/>
              </a:schemeClr>
            </a:gs>
          </a:gsLst>
          <a:lin ang="21594000" scaled="0"/>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1EBDAC-D08D-A24B-8EA9-377AF64975C5}"/>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Hasan Arda Erbil</a:t>
            </a:r>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53114" y="6356350"/>
            <a:ext cx="2188029" cy="365125"/>
          </a:xfrm>
        </p:spPr>
        <p:txBody>
          <a:bodyPr anchor="ctr">
            <a:normAutofit/>
          </a:bodyPr>
          <a:lstStyle/>
          <a:p>
            <a:pPr>
              <a:spcAft>
                <a:spcPts val="600"/>
              </a:spcAft>
            </a:pPr>
            <a:r>
              <a:rPr lang="en-US" dirty="0"/>
              <a:t>Workplace Surveillance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86666" y="611979"/>
            <a:ext cx="6192892" cy="1198179"/>
          </a:xfrm>
        </p:spPr>
        <p:txBody>
          <a:bodyPr wrap="square" anchor="ctr">
            <a:normAutofit fontScale="90000"/>
          </a:bodyPr>
          <a:lstStyle/>
          <a:p>
            <a:r>
              <a:rPr lang="en-US" dirty="0"/>
              <a:t>FUTURE OF THE WORKPLACE SURVEILLANCE</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381000" y="2442005"/>
            <a:ext cx="5452094" cy="3539265"/>
          </a:xfrm>
        </p:spPr>
        <p:txBody>
          <a:bodyPr vert="horz" lIns="91440" tIns="45720" rIns="91440" bIns="45720" rtlCol="0">
            <a:normAutofit/>
          </a:bodyPr>
          <a:lstStyle/>
          <a:p>
            <a:pPr marL="0" indent="0">
              <a:buNone/>
            </a:pPr>
            <a:r>
              <a:rPr lang="en-US" dirty="0"/>
              <a:t>Monitoring solutions are here to stay. </a:t>
            </a:r>
          </a:p>
        </p:txBody>
      </p:sp>
      <p:pic>
        <p:nvPicPr>
          <p:cNvPr id="1026" name="Picture 2" descr="Surveillance at Work: How Far Is Too Far?">
            <a:extLst>
              <a:ext uri="{FF2B5EF4-FFF2-40B4-BE49-F238E27FC236}">
                <a16:creationId xmlns:a16="http://schemas.microsoft.com/office/drawing/2014/main" id="{5506EC16-3CEF-4024-B7CB-C2258804F076}"/>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22937" r="21077" b="2"/>
          <a:stretch/>
        </p:blipFill>
        <p:spPr bwMode="auto">
          <a:xfrm>
            <a:off x="6241143" y="10"/>
            <a:ext cx="5950857" cy="6857990"/>
          </a:xfrm>
          <a:prstGeom prst="rect">
            <a:avLst/>
          </a:prstGeom>
          <a:solidFill>
            <a:srgbClr val="FFFFFF"/>
          </a:solidFill>
          <a:effectLst>
            <a:softEdge rad="50800"/>
          </a:effectLst>
        </p:spPr>
      </p:pic>
      <p:sp>
        <p:nvSpPr>
          <p:cNvPr id="9" name="TextBox 8">
            <a:extLst>
              <a:ext uri="{FF2B5EF4-FFF2-40B4-BE49-F238E27FC236}">
                <a16:creationId xmlns:a16="http://schemas.microsoft.com/office/drawing/2014/main" id="{430D8E3F-1DCC-497E-A4BA-D031AA9747F8}"/>
              </a:ext>
            </a:extLst>
          </p:cNvPr>
          <p:cNvSpPr txBox="1"/>
          <p:nvPr/>
        </p:nvSpPr>
        <p:spPr>
          <a:xfrm>
            <a:off x="7612184" y="6634984"/>
            <a:ext cx="3344985" cy="230832"/>
          </a:xfrm>
          <a:prstGeom prst="rect">
            <a:avLst/>
          </a:prstGeom>
          <a:noFill/>
        </p:spPr>
        <p:txBody>
          <a:bodyPr wrap="square" rtlCol="0">
            <a:spAutoFit/>
          </a:bodyPr>
          <a:lstStyle/>
          <a:p>
            <a:r>
              <a:rPr lang="en-US" sz="900" dirty="0">
                <a:hlinkClick r:id="rId4"/>
              </a:rPr>
              <a:t>Surveillance at Work: How Far Is Too Far? (lawyer-monthly.com)</a:t>
            </a:r>
            <a:endParaRPr lang="en-US" sz="900" dirty="0"/>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AA3BB"/>
            </a:gs>
            <a:gs pos="63000">
              <a:srgbClr val="850F0F"/>
            </a:gs>
            <a:gs pos="40000">
              <a:schemeClr val="accent1">
                <a:lumMod val="45000"/>
                <a:lumOff val="55000"/>
              </a:schemeClr>
            </a:gs>
          </a:gsLst>
          <a:lin ang="21594000" scaled="0"/>
        </a:gradFill>
        <a:effectLst/>
      </p:bgPr>
    </p:bg>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rotWithShape="1">
          <a:blip r:embed="rId3"/>
          <a:srcRect l="223" r="223"/>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a:xfrm>
            <a:off x="693683" y="508000"/>
            <a:ext cx="6192892" cy="1569815"/>
          </a:xfrm>
        </p:spPr>
        <p:txBody>
          <a:bodyPr/>
          <a:lstStyle/>
          <a:p>
            <a:r>
              <a:rPr lang="en-US" dirty="0"/>
              <a:t>RE-CONSTRUCTION OF THE MONITORING CONCEPT</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5" y="2551819"/>
            <a:ext cx="4814643" cy="3539265"/>
          </a:xfrm>
        </p:spPr>
        <p:txBody>
          <a:bodyPr/>
          <a:lstStyle/>
          <a:p>
            <a:pPr marL="0" indent="0">
              <a:buNone/>
            </a:pPr>
            <a:r>
              <a:rPr lang="en-US" dirty="0"/>
              <a:t>The voice of the employees is the key.</a:t>
            </a:r>
          </a:p>
        </p:txBody>
      </p:sp>
      <p:sp>
        <p:nvSpPr>
          <p:cNvPr id="7" name="Date Placeholder 6">
            <a:extLst>
              <a:ext uri="{FF2B5EF4-FFF2-40B4-BE49-F238E27FC236}">
                <a16:creationId xmlns:a16="http://schemas.microsoft.com/office/drawing/2014/main" id="{38D39D21-DB03-7C4B-BCD8-4A6826EB1788}"/>
              </a:ext>
            </a:extLst>
          </p:cNvPr>
          <p:cNvSpPr>
            <a:spLocks noGrp="1"/>
          </p:cNvSpPr>
          <p:nvPr>
            <p:ph type="dt" sz="half" idx="10"/>
          </p:nvPr>
        </p:nvSpPr>
        <p:spPr>
          <a:xfrm>
            <a:off x="381000" y="6356350"/>
            <a:ext cx="1730829" cy="365125"/>
          </a:xfrm>
        </p:spPr>
        <p:txBody>
          <a:bodyPr/>
          <a:lstStyle/>
          <a:p>
            <a:fld id="{9105F0DA-E2A5-6B46-B8D5-FEE9DB070E6D}" type="datetime1">
              <a:rPr lang="en-US" smtClean="0"/>
              <a:pPr/>
              <a:t>12/12/2021</a:t>
            </a:fld>
            <a:endParaRPr lang="en-US" dirty="0"/>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BC193-1E5D-42CA-92FB-CB15BBE1F5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1B13BD-E781-417A-B53F-0EDDA23B05B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Creative red presentation</Template>
  <TotalTime>235</TotalTime>
  <Words>888</Words>
  <Application>Microsoft Office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vt:lpstr>
      <vt:lpstr>Calibri</vt:lpstr>
      <vt:lpstr>Tw Cen MT</vt:lpstr>
      <vt:lpstr>Office Theme</vt:lpstr>
      <vt:lpstr>WoRKplace surveillance under covid-19</vt:lpstr>
      <vt:lpstr>Covıd-19 Impact</vt:lpstr>
      <vt:lpstr>New solutions</vt:lpstr>
      <vt:lpstr>Usage of Workplace Surveillance</vt:lpstr>
      <vt:lpstr>THE CONVENIENCE </vt:lpstr>
      <vt:lpstr>THE ABUSE</vt:lpstr>
      <vt:lpstr>Unexpected turn of events</vt:lpstr>
      <vt:lpstr>FUTURE OF THE WORKPLACE SURVEILLANCE</vt:lpstr>
      <vt:lpstr>RE-CONSTRUCTION OF THE MONITORING CONCEPT</vt:lpstr>
      <vt:lpstr>NEW STANDARTS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surveillance under covid-19</dc:title>
  <dc:creator>arda erbil</dc:creator>
  <cp:lastModifiedBy>arda erbil</cp:lastModifiedBy>
  <cp:revision>2</cp:revision>
  <dcterms:created xsi:type="dcterms:W3CDTF">2021-12-12T11:16:15Z</dcterms:created>
  <dcterms:modified xsi:type="dcterms:W3CDTF">2021-12-12T18:17:13Z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